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theme/themeOverride16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94" r:id="rId2"/>
    <p:sldId id="322" r:id="rId3"/>
    <p:sldId id="295" r:id="rId4"/>
    <p:sldId id="352" r:id="rId5"/>
    <p:sldId id="353" r:id="rId6"/>
    <p:sldId id="351" r:id="rId7"/>
    <p:sldId id="356" r:id="rId8"/>
    <p:sldId id="357" r:id="rId9"/>
    <p:sldId id="296" r:id="rId10"/>
    <p:sldId id="347" r:id="rId11"/>
    <p:sldId id="348" r:id="rId12"/>
    <p:sldId id="349" r:id="rId13"/>
    <p:sldId id="299" r:id="rId14"/>
    <p:sldId id="297" r:id="rId15"/>
    <p:sldId id="312" r:id="rId16"/>
    <p:sldId id="358" r:id="rId17"/>
    <p:sldId id="350" r:id="rId18"/>
    <p:sldId id="313" r:id="rId19"/>
    <p:sldId id="359" r:id="rId20"/>
    <p:sldId id="360" r:id="rId21"/>
    <p:sldId id="354" r:id="rId22"/>
    <p:sldId id="355" r:id="rId23"/>
    <p:sldId id="365" r:id="rId24"/>
    <p:sldId id="314" r:id="rId25"/>
    <p:sldId id="315" r:id="rId26"/>
    <p:sldId id="361" r:id="rId27"/>
    <p:sldId id="316" r:id="rId28"/>
    <p:sldId id="317" r:id="rId29"/>
    <p:sldId id="318" r:id="rId30"/>
    <p:sldId id="319" r:id="rId31"/>
    <p:sldId id="362" r:id="rId32"/>
    <p:sldId id="363" r:id="rId33"/>
    <p:sldId id="320" r:id="rId34"/>
    <p:sldId id="321" r:id="rId35"/>
    <p:sldId id="298" r:id="rId36"/>
    <p:sldId id="323" r:id="rId37"/>
    <p:sldId id="324" r:id="rId38"/>
    <p:sldId id="325" r:id="rId39"/>
    <p:sldId id="326" r:id="rId40"/>
    <p:sldId id="364" r:id="rId41"/>
    <p:sldId id="327" r:id="rId42"/>
    <p:sldId id="330" r:id="rId43"/>
    <p:sldId id="328" r:id="rId44"/>
    <p:sldId id="338" r:id="rId45"/>
    <p:sldId id="329" r:id="rId46"/>
    <p:sldId id="331" r:id="rId47"/>
    <p:sldId id="339" r:id="rId48"/>
    <p:sldId id="332" r:id="rId49"/>
    <p:sldId id="340" r:id="rId50"/>
    <p:sldId id="333" r:id="rId51"/>
    <p:sldId id="342" r:id="rId52"/>
    <p:sldId id="341" r:id="rId53"/>
    <p:sldId id="334" r:id="rId54"/>
    <p:sldId id="343" r:id="rId55"/>
    <p:sldId id="344" r:id="rId56"/>
    <p:sldId id="345" r:id="rId57"/>
    <p:sldId id="346" r:id="rId5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0" autoAdjust="0"/>
    <p:restoredTop sz="78997" autoAdjust="0"/>
  </p:normalViewPr>
  <p:slideViewPr>
    <p:cSldViewPr snapToGrid="0">
      <p:cViewPr varScale="1">
        <p:scale>
          <a:sx n="126" d="100"/>
          <a:sy n="126" d="100"/>
        </p:scale>
        <p:origin x="10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8-09-29T06:03:34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26494 15752 0,'0'-18'78,"0"0"-47,-18 1-15,0 17-16,-35-36 16,-88-17-1,-141-52 1,-71-1 0,-17 18-1,-1-36 1,283 106-1,-70-52 1,52 17-16,18 18 16,-159-36-1,35 36 1,-17 0 0,-1-1-1,1 19 1,17 17-1,-52-36 1,52 19 0,-53-1-1,1 0 1,88-17-16,-107 0 16,142 17-1,0-17-15,-159 0 31,0-18-15,0 18 0,18-36-1,35 53 1,-17-17 0,123 0-16,-36 0 15,-422-142 16,440 142-31,71 0 16,35 17-16,-71-35 16,89 35-1,-18 1-15,-88-19 16,-18 1 0,-53-18-1,-52 18 16,-54-18-15,1 18 0,176 0-16,-53 35 15,53-18-15,17 0 0,-17 18 16,-53-17 0,-18-19-1,36 19 1,35 17-1,17 0 1,71 0 0,18 0-16,-35 0 15,17 0 1,35 0 15,0 0-15,1 0 31,-18 0-32,-1 0 1,19 0 0,-36 0-1,17 0 1,-34 0-1,-1 0 1,18 0-16,36 0 16,-36 0-1,18 0 1,-1 0 0,-52 0-1,-159 0 16,71 0-15,52 0 0,1 0-1,35 0 1,35 0 0,0 0-1,35 0 1,-35 0-1,-17 0 1,-54 0 0,18 0-1,-35 0 1,71 0-16,-36 0 16,35 0-1,-52 0-15,-89 0 31,-123 0-15,-88 0 0,-71 0-1,123 0 1,124 0 0,159 0-1,18 0 1,52 17 171,0-17-155,18 18-32,0 0 31,0-1 0,0 1-15,0 0 15,0 17-15,0-18 77</inkml:trace>
  <inkml:trace contextRef="#ctx0" brushRef="#br0" timeOffset="1231.7039">10319 13406 0,'0'35'141,"0"-18"-125,0 19-1,0-19 1,0 19-1,0-19 1,0 19 0,0-19-1,0 19 1,0-19 62,0 1 47,17-1-16,1-17-93,17 18 0,1-18-1,34 18 1,71 35 0,-35-36-1,0 19 1,-88-19-1,-1-17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06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0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1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that Android’s user interface is single-threaded. If you call a method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view, you need to be on the UI thread. Recall that this is why we used a handler in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listing 3.3—to get data outside the UI thread and to notify the UI thread to update the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after the data was retrieved. The data was sent back to the handler as a Message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the </a:t>
            </a:r>
            <a:r>
              <a:rPr lang="en-US" altLang="zh-CN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setMessage</a:t>
            </a:r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event.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9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1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怎么使用</a:t>
            </a:r>
            <a:r>
              <a:rPr lang="en-US" altLang="zh-CN" dirty="0" smtClean="0"/>
              <a:t>Android</a:t>
            </a:r>
            <a:r>
              <a:rPr lang="en-US" altLang="zh-CN" baseline="0" dirty="0" smtClean="0"/>
              <a:t> Studio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4.png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eg"/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72.18.5.102/" TargetMode="External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1.png"/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customXml" Target="../ink/ink1.xml"/><Relationship Id="rId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4" Type="http://schemas.openxmlformats.org/officeDocument/2006/relationships/hyperlink" Target="https://developer.android.google.cn/reference/android/app/Activity.html#onResume()" TargetMode="External"/><Relationship Id="rId5" Type="http://schemas.openxmlformats.org/officeDocument/2006/relationships/hyperlink" Target="https://developer.android.google.cn/reference/android/app/Activity.html#onPause()" TargetMode="External"/><Relationship Id="rId6" Type="http://schemas.openxmlformats.org/officeDocument/2006/relationships/hyperlink" Target="https://developer.android.google.cn/reference/android/app/Activity.html#onStop()" TargetMode="External"/><Relationship Id="rId7" Type="http://schemas.openxmlformats.org/officeDocument/2006/relationships/hyperlink" Target="https://developer.android.google.cn/reference/android/app/Activity.html#onDestroy(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google.cn/reference/android/app/Activity.html#onCreate(android.os.Bundle)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</a:rPr>
              <a:t>中的颜色设置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188720"/>
            <a:ext cx="997712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Code</a:t>
            </a:r>
            <a:r>
              <a:rPr lang="zh-CN" altLang="en-US" dirty="0" smtClean="0">
                <a:solidFill>
                  <a:schemeClr val="bg1"/>
                </a:solidFill>
              </a:rPr>
              <a:t>中</a:t>
            </a:r>
            <a:r>
              <a:rPr lang="en-US" altLang="zh-CN" dirty="0" smtClean="0">
                <a:solidFill>
                  <a:schemeClr val="bg1"/>
                </a:solidFill>
              </a:rPr>
              <a:t>Layout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layout properties</a:t>
            </a:r>
            <a:r>
              <a:rPr lang="zh-CN" altLang="en-US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98880"/>
            <a:ext cx="1043939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5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chemeClr val="bg1"/>
                </a:solidFill>
              </a:rPr>
              <a:t>Grasping events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347787"/>
            <a:ext cx="10891838" cy="46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上传到</a:t>
            </a:r>
            <a:r>
              <a:rPr kumimoji="1" lang="en-US" altLang="zh-CN" dirty="0" smtClean="0"/>
              <a:t>FTP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de-DE" altLang="zh-CN" sz="4800" dirty="0">
                <a:solidFill>
                  <a:srgbClr val="FF0000"/>
                </a:solidFill>
                <a:hlinkClick r:id="rId2"/>
              </a:rPr>
              <a:t>http://</a:t>
            </a:r>
            <a:r>
              <a:rPr kumimoji="1" lang="de-DE" altLang="zh-CN" sz="4800" dirty="0" smtClean="0">
                <a:solidFill>
                  <a:srgbClr val="FF0000"/>
                </a:solidFill>
                <a:hlinkClick r:id="rId2"/>
              </a:rPr>
              <a:t>172.18.5.102</a:t>
            </a:r>
            <a:endParaRPr kumimoji="1" lang="de-DE" altLang="zh-CN" sz="4800" dirty="0" smtClean="0">
              <a:solidFill>
                <a:srgbClr val="FF0000"/>
              </a:solidFill>
            </a:endParaRPr>
          </a:p>
          <a:p>
            <a:endParaRPr kumimoji="1" lang="de-DE" altLang="zh-CN" sz="4800" dirty="0" smtClean="0">
              <a:solidFill>
                <a:srgbClr val="FF0000"/>
              </a:solidFill>
            </a:endParaRPr>
          </a:p>
          <a:p>
            <a:r>
              <a:rPr kumimoji="1" lang="en-US" altLang="zh-CN" sz="4800" smtClean="0"/>
              <a:t>User </a:t>
            </a:r>
            <a:r>
              <a:rPr kumimoji="1" lang="en-US" altLang="zh-CN" sz="4800" dirty="0" err="1" smtClean="0"/>
              <a:t>dailiyun</a:t>
            </a:r>
            <a:r>
              <a:rPr kumimoji="1" lang="en-US" altLang="zh-CN" sz="4800" dirty="0" smtClean="0"/>
              <a:t> password </a:t>
            </a:r>
            <a:r>
              <a:rPr kumimoji="1" lang="en-US" altLang="zh-CN" sz="4800" dirty="0" err="1" smtClean="0"/>
              <a:t>dailiyun</a:t>
            </a:r>
            <a:endParaRPr kumimoji="1" lang="en-US" altLang="zh-CN" sz="4800" dirty="0" smtClean="0"/>
          </a:p>
          <a:p>
            <a:endParaRPr kumimoji="1" lang="zh-CN" altLang="en-US" sz="4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02" y="2641886"/>
            <a:ext cx="8638529" cy="7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99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</a:rPr>
              <a:t>的属性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720"/>
            <a:ext cx="10515600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099641"/>
            <a:ext cx="9720263" cy="5172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7700" y="16510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实现布局的动态调整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4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4" y="730167"/>
            <a:ext cx="4236266" cy="18352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8097" y="233835"/>
            <a:ext cx="453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Step1,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ToggleButton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4" y="633945"/>
            <a:ext cx="4772691" cy="193145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991100" y="1223969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3" y="2779559"/>
            <a:ext cx="4772691" cy="165274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850389" y="3296641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51932" y="3074394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Step2,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smtClean="0">
                <a:solidFill>
                  <a:srgbClr val="FFFF00"/>
                </a:solidFill>
              </a:rPr>
              <a:t>Switch,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2" y="4480135"/>
            <a:ext cx="4096322" cy="21338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1902" y="3832117"/>
            <a:ext cx="4017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Step3,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CompoundButton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smtClean="0">
                <a:solidFill>
                  <a:srgbClr val="FF0000"/>
                </a:solidFill>
              </a:rPr>
              <a:t>Alt+7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53" y="4620957"/>
            <a:ext cx="5792008" cy="1993076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754148" y="5566195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288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730" y="3868844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TextClock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72324" y="48592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AnalogClock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11801" y="2612709"/>
            <a:ext cx="16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Chronometer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54" y="38956"/>
            <a:ext cx="508900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759822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58" y="2171656"/>
            <a:ext cx="3730479" cy="17433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6215" y="1671122"/>
            <a:ext cx="3315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000"/>
                </a:solidFill>
              </a:rPr>
              <a:t>ImageView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r>
              <a:rPr lang="zh-CN" altLang="en-US" sz="2000" dirty="0" smtClean="0">
                <a:solidFill>
                  <a:srgbClr val="FFC000"/>
                </a:solidFill>
              </a:rPr>
              <a:t>的事件监听函数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5959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635897" y="374630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1036" y="1472828"/>
            <a:ext cx="4694880" cy="247716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13" y="1472828"/>
            <a:ext cx="6153875" cy="2477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5" y="4151235"/>
            <a:ext cx="5709682" cy="26085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8" y="4060120"/>
            <a:ext cx="4819650" cy="2790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/>
              <p14:cNvContentPartPr/>
              <p14:nvPr/>
            </p14:nvContentPartPr>
            <p14:xfrm>
              <a:off x="3714840" y="4826160"/>
              <a:ext cx="5823360" cy="8449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5480" y="4816800"/>
                <a:ext cx="5842080" cy="8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5004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Android </a:t>
            </a:r>
            <a:r>
              <a:rPr lang="zh-CN" altLang="en-US" dirty="0" smtClean="0">
                <a:solidFill>
                  <a:schemeClr val="bg1"/>
                </a:solidFill>
              </a:rPr>
              <a:t>中的单位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0567"/>
            <a:ext cx="10515600" cy="4869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Android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layout</a:t>
            </a:r>
            <a:r>
              <a:rPr lang="zh-CN" altLang="en-US" dirty="0">
                <a:solidFill>
                  <a:schemeClr val="bg1"/>
                </a:solidFill>
              </a:rPr>
              <a:t>文件中经常看到</a:t>
            </a:r>
            <a:r>
              <a:rPr lang="en-US" altLang="zh-CN" dirty="0">
                <a:solidFill>
                  <a:schemeClr val="bg1"/>
                </a:solidFill>
              </a:rPr>
              <a:t>dp</a:t>
            </a:r>
            <a:r>
              <a:rPr lang="zh-CN" altLang="en-US" dirty="0">
                <a:solidFill>
                  <a:schemeClr val="bg1"/>
                </a:solidFill>
              </a:rPr>
              <a:t>，发现是长度单位，后来查了一下相关内容，就记录一下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dip: device independent pixels(</a:t>
            </a:r>
            <a:r>
              <a:rPr lang="zh-CN" altLang="en-US" dirty="0">
                <a:solidFill>
                  <a:schemeClr val="bg1"/>
                </a:solidFill>
              </a:rPr>
              <a:t>设备独立像素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不同设备有不同的显示效果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这个和设备硬件有关，一般我们为了支持</a:t>
            </a:r>
            <a:r>
              <a:rPr lang="en-US" altLang="zh-CN" dirty="0">
                <a:solidFill>
                  <a:schemeClr val="bg1"/>
                </a:solidFill>
              </a:rPr>
              <a:t>WVGA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HVGA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QVGA </a:t>
            </a:r>
            <a:r>
              <a:rPr lang="zh-CN" altLang="en-US" dirty="0">
                <a:solidFill>
                  <a:schemeClr val="bg1"/>
                </a:solidFill>
              </a:rPr>
              <a:t>推荐使用这个，不依赖像素。 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dp: </a:t>
            </a:r>
            <a:r>
              <a:rPr lang="zh-CN" altLang="en-US" dirty="0">
                <a:solidFill>
                  <a:schemeClr val="bg1"/>
                </a:solidFill>
              </a:rPr>
              <a:t>就是</a:t>
            </a:r>
            <a:r>
              <a:rPr lang="en-US" altLang="zh-CN" dirty="0">
                <a:solidFill>
                  <a:schemeClr val="bg1"/>
                </a:solidFill>
              </a:rPr>
              <a:t>dip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px</a:t>
            </a:r>
            <a:r>
              <a:rPr lang="en-US" altLang="zh-CN" dirty="0">
                <a:solidFill>
                  <a:schemeClr val="bg1"/>
                </a:solidFill>
              </a:rPr>
              <a:t>: pixels(</a:t>
            </a:r>
            <a:r>
              <a:rPr lang="zh-CN" altLang="en-US" dirty="0">
                <a:solidFill>
                  <a:schemeClr val="bg1"/>
                </a:solidFill>
              </a:rPr>
              <a:t>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不同设备显示效果相同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pt</a:t>
            </a:r>
            <a:r>
              <a:rPr lang="en-US" altLang="zh-CN" dirty="0">
                <a:solidFill>
                  <a:schemeClr val="bg1"/>
                </a:solidFill>
              </a:rPr>
              <a:t>: point</a:t>
            </a:r>
            <a:r>
              <a:rPr lang="zh-CN" altLang="en-US" dirty="0">
                <a:solidFill>
                  <a:schemeClr val="bg1"/>
                </a:solidFill>
              </a:rPr>
              <a:t>，是一个标准的长度单位，</a:t>
            </a:r>
            <a:r>
              <a:rPr lang="en-US" altLang="zh-CN" dirty="0">
                <a:solidFill>
                  <a:schemeClr val="bg1"/>
                </a:solidFill>
              </a:rPr>
              <a:t>1pt</a:t>
            </a:r>
            <a:r>
              <a:rPr lang="zh-CN" altLang="en-US" dirty="0">
                <a:solidFill>
                  <a:schemeClr val="bg1"/>
                </a:solidFill>
              </a:rPr>
              <a:t>＝</a:t>
            </a:r>
            <a:r>
              <a:rPr lang="en-US" altLang="zh-CN" dirty="0">
                <a:solidFill>
                  <a:schemeClr val="bg1"/>
                </a:solidFill>
              </a:rPr>
              <a:t>1/72</a:t>
            </a:r>
            <a:r>
              <a:rPr lang="zh-CN" altLang="en-US" dirty="0">
                <a:solidFill>
                  <a:schemeClr val="bg1"/>
                </a:solidFill>
              </a:rPr>
              <a:t>英寸，用于印刷业，非常简单易用；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sp</a:t>
            </a:r>
            <a:r>
              <a:rPr lang="en-US" altLang="zh-CN" dirty="0">
                <a:solidFill>
                  <a:schemeClr val="bg1"/>
                </a:solidFill>
              </a:rPr>
              <a:t>: scaled pixels(</a:t>
            </a:r>
            <a:r>
              <a:rPr lang="zh-CN" altLang="en-US" dirty="0">
                <a:solidFill>
                  <a:schemeClr val="bg1"/>
                </a:solidFill>
              </a:rPr>
              <a:t>放大像素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主要用于字体显示</a:t>
            </a:r>
            <a:r>
              <a:rPr lang="en-US" altLang="zh-CN" dirty="0">
                <a:solidFill>
                  <a:schemeClr val="bg1"/>
                </a:solidFill>
              </a:rPr>
              <a:t>best for </a:t>
            </a:r>
            <a:r>
              <a:rPr lang="en-US" altLang="zh-CN" dirty="0" err="1">
                <a:solidFill>
                  <a:schemeClr val="bg1"/>
                </a:solidFill>
              </a:rPr>
              <a:t>textsize</a:t>
            </a:r>
            <a:r>
              <a:rPr lang="zh-CN" altLang="en-US" dirty="0">
                <a:solidFill>
                  <a:schemeClr val="bg1"/>
                </a:solidFill>
              </a:rPr>
              <a:t>。文本最好使用</a:t>
            </a:r>
            <a:r>
              <a:rPr lang="zh-CN" altLang="en-US" dirty="0" smtClean="0">
                <a:solidFill>
                  <a:schemeClr val="bg1"/>
                </a:solidFill>
              </a:rPr>
              <a:t>这个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93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116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en-US" altLang="zh-CN" dirty="0" smtClean="0">
                <a:solidFill>
                  <a:schemeClr val="bg1"/>
                </a:solidFill>
              </a:rPr>
              <a:t>diagram of 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6292"/>
            <a:ext cx="1004316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502920"/>
            <a:ext cx="1069848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8468</TotalTime>
  <Words>2955</Words>
  <Application>Microsoft Macintosh PowerPoint</Application>
  <PresentationFormat>宽屏</PresentationFormat>
  <Paragraphs>409</Paragraphs>
  <Slides>57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8" baseType="lpstr">
      <vt:lpstr>Broadway</vt:lpstr>
      <vt:lpstr>Calibri</vt:lpstr>
      <vt:lpstr>Calibri Light</vt:lpstr>
      <vt:lpstr>Consolas</vt:lpstr>
      <vt:lpstr>Wingdings</vt:lpstr>
      <vt:lpstr>方正大黑简体</vt:lpstr>
      <vt:lpstr>隶书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Class diagram of View</vt:lpstr>
      <vt:lpstr>PowerPoint 演示文稿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FrameLayout中的颜色设置</vt:lpstr>
      <vt:lpstr>LinearLayout</vt:lpstr>
      <vt:lpstr>PowerPoint 演示文稿</vt:lpstr>
      <vt:lpstr>Code中Layout的layout properties设置</vt:lpstr>
      <vt:lpstr>Grasping events</vt:lpstr>
      <vt:lpstr>HomeWork1</vt:lpstr>
      <vt:lpstr>HomeWork1</vt:lpstr>
      <vt:lpstr>上传到FTP</vt:lpstr>
      <vt:lpstr>PowerPoint 演示文稿</vt:lpstr>
      <vt:lpstr>PowerPoint 演示文稿</vt:lpstr>
      <vt:lpstr>TextView的属性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中的单位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用户</cp:lastModifiedBy>
  <cp:revision>447</cp:revision>
  <dcterms:created xsi:type="dcterms:W3CDTF">2014-03-11T02:58:27Z</dcterms:created>
  <dcterms:modified xsi:type="dcterms:W3CDTF">2018-10-15T07:29:26Z</dcterms:modified>
</cp:coreProperties>
</file>